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9"/>
  </p:notesMasterIdLst>
  <p:sldIdLst>
    <p:sldId id="256" r:id="rId2"/>
    <p:sldId id="297" r:id="rId3"/>
    <p:sldId id="278" r:id="rId4"/>
    <p:sldId id="294" r:id="rId5"/>
    <p:sldId id="281" r:id="rId6"/>
    <p:sldId id="280" r:id="rId7"/>
    <p:sldId id="258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5" r:id="rId17"/>
    <p:sldId id="296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457" autoAdjust="0"/>
    <p:restoredTop sz="94660"/>
  </p:normalViewPr>
  <p:slideViewPr>
    <p:cSldViewPr>
      <p:cViewPr varScale="1">
        <p:scale>
          <a:sx n="69" d="100"/>
          <a:sy n="69" d="100"/>
        </p:scale>
        <p:origin x="-17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A88E6D-A650-4DE8-B0F9-5232FF75A233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375922-91EF-4BAC-BF00-54E4D2B9581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1956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33A3C-6FD4-407D-A3AA-98C0B0E912F8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3EAE-0A0D-4867-A30D-5793A76327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33A3C-6FD4-407D-A3AA-98C0B0E912F8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3EAE-0A0D-4867-A30D-5793A76327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33A3C-6FD4-407D-A3AA-98C0B0E912F8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3EAE-0A0D-4867-A30D-5793A76327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33A3C-6FD4-407D-A3AA-98C0B0E912F8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3EAE-0A0D-4867-A30D-5793A76327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33A3C-6FD4-407D-A3AA-98C0B0E912F8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3EAE-0A0D-4867-A30D-5793A76327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33A3C-6FD4-407D-A3AA-98C0B0E912F8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3EAE-0A0D-4867-A30D-5793A76327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33A3C-6FD4-407D-A3AA-98C0B0E912F8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3EAE-0A0D-4867-A30D-5793A76327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33A3C-6FD4-407D-A3AA-98C0B0E912F8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3EAE-0A0D-4867-A30D-5793A76327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33A3C-6FD4-407D-A3AA-98C0B0E912F8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3EAE-0A0D-4867-A30D-5793A76327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33A3C-6FD4-407D-A3AA-98C0B0E912F8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3EAE-0A0D-4867-A30D-5793A76327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33A3C-6FD4-407D-A3AA-98C0B0E912F8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143EAE-0A0D-4867-A30D-5793A763270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533A3C-6FD4-407D-A3AA-98C0B0E912F8}" type="datetimeFigureOut">
              <a:rPr lang="en-US" smtClean="0"/>
              <a:pPr/>
              <a:t>10/7/2015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143EAE-0A0D-4867-A30D-5793A763270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dnaftb.org/dnaftb/concept_17/con17bio.html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GDNA" TargetMode="External"/><Relationship Id="rId7" Type="http://schemas.openxmlformats.org/officeDocument/2006/relationships/image" Target="../media/image1.png"/><Relationship Id="rId2" Type="http://schemas.openxmlformats.org/officeDocument/2006/relationships/hyperlink" Target="http://en.wikipedia.org/wiki/DNA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n.wikipedia.org/wiki/Saccharomyces_cerevisiae" TargetMode="External"/><Relationship Id="rId5" Type="http://schemas.openxmlformats.org/officeDocument/2006/relationships/hyperlink" Target="http://en.wikipedia.org/wiki/Eukaryote" TargetMode="External"/><Relationship Id="rId4" Type="http://schemas.openxmlformats.org/officeDocument/2006/relationships/hyperlink" Target="http://en.wikipedia.org/wiki/Bacterium" TargetMode="Externa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mtClean="0"/>
              <a:t>DNA</a:t>
            </a:r>
            <a:br>
              <a:rPr lang="en-US" smtClean="0"/>
            </a:br>
            <a:r>
              <a:rPr lang="en-US" smtClean="0"/>
              <a:t>INTRODUCTION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>
                <a:hlinkClick r:id="rId2"/>
              </a:rPr>
              <a:t>Oswarld</a:t>
            </a:r>
            <a:r>
              <a:rPr lang="en-US" b="1" dirty="0" smtClean="0">
                <a:hlinkClick r:id="rId2"/>
              </a:rPr>
              <a:t> Avery, </a:t>
            </a:r>
            <a:r>
              <a:rPr lang="en-US" b="1" dirty="0" err="1" smtClean="0">
                <a:hlinkClick r:id="rId2"/>
              </a:rPr>
              <a:t>Maclyn</a:t>
            </a:r>
            <a:r>
              <a:rPr lang="en-US" b="1" dirty="0" smtClean="0">
                <a:hlinkClick r:id="rId2"/>
              </a:rPr>
              <a:t> McCarty, and Colin MacLeod (1944)</a:t>
            </a:r>
            <a:r>
              <a:rPr lang="en-US" dirty="0" smtClean="0"/>
              <a:t> </a:t>
            </a:r>
          </a:p>
          <a:p>
            <a:r>
              <a:rPr lang="en-US" dirty="0" smtClean="0"/>
              <a:t>Performed the same experiment, only they used tissue cultures growing in </a:t>
            </a:r>
            <a:r>
              <a:rPr lang="en-US" dirty="0" err="1" smtClean="0"/>
              <a:t>petri</a:t>
            </a:r>
            <a:r>
              <a:rPr lang="en-US" dirty="0" smtClean="0"/>
              <a:t> dishes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42999" y="304800"/>
            <a:ext cx="2527069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3000" y="0"/>
            <a:ext cx="2954295" cy="143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43000" y="1676399"/>
            <a:ext cx="2743200" cy="14374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29200" y="1447800"/>
            <a:ext cx="2895600" cy="1909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4" name="Picture 8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971800" y="3276600"/>
            <a:ext cx="2181225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Rectangle 10"/>
          <p:cNvSpPr/>
          <p:nvPr/>
        </p:nvSpPr>
        <p:spPr>
          <a:xfrm>
            <a:off x="228600" y="4876800"/>
            <a:ext cx="85344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b="1" dirty="0"/>
              <a:t>FIGURE </a:t>
            </a:r>
            <a:r>
              <a:rPr lang="en-US" sz="1600" b="1" dirty="0" smtClean="0"/>
              <a:t> </a:t>
            </a:r>
            <a:r>
              <a:rPr lang="en-US" sz="1600" b="1" dirty="0"/>
              <a:t>The Avery-MacLeod-McCarty experiment. (a) </a:t>
            </a:r>
            <a:r>
              <a:rPr lang="en-US" sz="1600" b="1" dirty="0" smtClean="0"/>
              <a:t>When injected </a:t>
            </a:r>
            <a:r>
              <a:rPr lang="en-US" sz="1600" b="1" dirty="0"/>
              <a:t>into mice, the encapsulated strain of </a:t>
            </a:r>
            <a:r>
              <a:rPr lang="en-US" sz="1600" b="1" dirty="0" err="1"/>
              <a:t>pneumococcus</a:t>
            </a:r>
            <a:r>
              <a:rPr lang="en-US" sz="1600" b="1" dirty="0"/>
              <a:t> is lethal</a:t>
            </a:r>
            <a:r>
              <a:rPr lang="en-US" sz="1600" b="1" dirty="0" smtClean="0"/>
              <a:t>,(</a:t>
            </a:r>
            <a:r>
              <a:rPr lang="en-US" sz="1600" b="1" dirty="0"/>
              <a:t>b) whereas the </a:t>
            </a:r>
            <a:r>
              <a:rPr lang="en-US" sz="1600" b="1" dirty="0" err="1"/>
              <a:t>nonencapsulated</a:t>
            </a:r>
            <a:r>
              <a:rPr lang="en-US" sz="1600" b="1" dirty="0"/>
              <a:t> strain, (c) like the heat-killed </a:t>
            </a:r>
            <a:r>
              <a:rPr lang="en-US" sz="1600" b="1" dirty="0" smtClean="0"/>
              <a:t>encapsulated strain</a:t>
            </a:r>
            <a:r>
              <a:rPr lang="en-US" sz="1600" b="1" dirty="0"/>
              <a:t>, is harmless. (d) Earlier research by the </a:t>
            </a:r>
            <a:r>
              <a:rPr lang="en-US" sz="1600" b="1" dirty="0" smtClean="0"/>
              <a:t>bacteriologist Frederick </a:t>
            </a:r>
            <a:r>
              <a:rPr lang="en-US" sz="1600" b="1" dirty="0"/>
              <a:t>Griffith had shown that adding heat-killed virulent </a:t>
            </a:r>
            <a:r>
              <a:rPr lang="en-US" sz="1600" b="1" dirty="0" smtClean="0"/>
              <a:t>bacteria (harmless </a:t>
            </a:r>
            <a:r>
              <a:rPr lang="en-US" sz="1600" b="1" dirty="0"/>
              <a:t>to mice) to a live </a:t>
            </a:r>
            <a:r>
              <a:rPr lang="en-US" sz="1600" b="1" dirty="0" err="1"/>
              <a:t>nonvirulent</a:t>
            </a:r>
            <a:r>
              <a:rPr lang="en-US" sz="1600" b="1" dirty="0"/>
              <a:t> strain </a:t>
            </a:r>
            <a:r>
              <a:rPr lang="en-US" sz="1600" b="1" dirty="0" smtClean="0"/>
              <a:t>permanently transformed </a:t>
            </a:r>
            <a:r>
              <a:rPr lang="en-US" sz="1600" b="1" dirty="0"/>
              <a:t>the latter into lethal, virulent, encapsulated bacteria</a:t>
            </a:r>
            <a:r>
              <a:rPr lang="en-US" sz="1600" b="1" dirty="0" smtClean="0"/>
              <a:t>. (</a:t>
            </a:r>
            <a:r>
              <a:rPr lang="en-US" sz="1600" b="1" dirty="0"/>
              <a:t>e) Avery and his colleagues extracted the DNA from heat-killed </a:t>
            </a:r>
            <a:r>
              <a:rPr lang="en-US" sz="1600" b="1" dirty="0" smtClean="0"/>
              <a:t>virulent </a:t>
            </a:r>
            <a:r>
              <a:rPr lang="en-US" sz="1600" b="1" dirty="0" err="1" smtClean="0"/>
              <a:t>pneumococci</a:t>
            </a:r>
            <a:r>
              <a:rPr lang="en-US" sz="1600" b="1" dirty="0"/>
              <a:t>, removing the protein as completely as </a:t>
            </a:r>
            <a:r>
              <a:rPr lang="en-US" sz="1600" b="1" dirty="0" smtClean="0"/>
              <a:t>possible, and </a:t>
            </a:r>
            <a:r>
              <a:rPr lang="en-US" sz="1600" b="1" dirty="0"/>
              <a:t>added this DNA to </a:t>
            </a:r>
            <a:r>
              <a:rPr lang="en-US" sz="1600" b="1" dirty="0" err="1"/>
              <a:t>nonvirulent</a:t>
            </a:r>
            <a:r>
              <a:rPr lang="en-US" sz="1600" b="1" dirty="0"/>
              <a:t> bacteria. The DNA gained </a:t>
            </a:r>
            <a:r>
              <a:rPr lang="en-US" sz="1600" b="1" dirty="0" smtClean="0"/>
              <a:t>entrance into </a:t>
            </a:r>
            <a:r>
              <a:rPr lang="en-US" sz="1600" b="1" dirty="0"/>
              <a:t>the </a:t>
            </a:r>
            <a:r>
              <a:rPr lang="en-US" sz="1600" b="1" dirty="0" err="1"/>
              <a:t>nonvirulent</a:t>
            </a:r>
            <a:r>
              <a:rPr lang="en-US" sz="1600" b="1" dirty="0"/>
              <a:t> bacteria, which were permanently </a:t>
            </a:r>
            <a:r>
              <a:rPr lang="en-US" sz="1600" b="1" dirty="0" smtClean="0"/>
              <a:t>transformed into </a:t>
            </a:r>
            <a:r>
              <a:rPr lang="en-US" sz="1600" b="1" dirty="0"/>
              <a:t>a virulent strain</a:t>
            </a:r>
            <a:r>
              <a:rPr lang="en-US" sz="1400" b="1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Avery and his colleagues concluded that the DNA extracted from the virulent strain carried the inheritable genetic  message for virulence. </a:t>
            </a:r>
          </a:p>
          <a:p>
            <a:r>
              <a:rPr lang="en-US" dirty="0" smtClean="0"/>
              <a:t>Not everyone accepted these conclusions</a:t>
            </a:r>
            <a:r>
              <a:rPr lang="en-US" smtClean="0"/>
              <a:t>,  because </a:t>
            </a:r>
            <a:r>
              <a:rPr lang="en-US" dirty="0" smtClean="0"/>
              <a:t>protein impurities present in the DNA could have been the carrier of the genetic information.</a:t>
            </a:r>
          </a:p>
          <a:p>
            <a:r>
              <a:rPr lang="en-US" dirty="0" smtClean="0"/>
              <a:t>This possibility was soon eliminated by the finding</a:t>
            </a:r>
          </a:p>
          <a:p>
            <a:pPr>
              <a:buNone/>
            </a:pPr>
            <a:r>
              <a:rPr lang="en-US" smtClean="0"/>
              <a:t>    that </a:t>
            </a:r>
            <a:r>
              <a:rPr lang="en-US" dirty="0" smtClean="0"/>
              <a:t>treatment of the DNA with </a:t>
            </a:r>
            <a:r>
              <a:rPr lang="en-US" dirty="0" err="1" smtClean="0"/>
              <a:t>proteolytic</a:t>
            </a:r>
            <a:r>
              <a:rPr lang="en-US" dirty="0" smtClean="0"/>
              <a:t> </a:t>
            </a:r>
            <a:r>
              <a:rPr lang="en-US" smtClean="0"/>
              <a:t>enzymes did not </a:t>
            </a:r>
            <a:r>
              <a:rPr lang="en-US" dirty="0" smtClean="0"/>
              <a:t>destroy the transforming activity, but </a:t>
            </a:r>
            <a:r>
              <a:rPr lang="en-US" smtClean="0"/>
              <a:t>treatment with deoxyribonucleases </a:t>
            </a:r>
            <a:r>
              <a:rPr lang="en-US" dirty="0" smtClean="0"/>
              <a:t>(DNA-hydrolyzing enzymes) did.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. Hershey and Chase Experiment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219200"/>
            <a:ext cx="8610600" cy="54102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 second important experiment provided independent evidence that DNA carries genetic information.</a:t>
            </a:r>
          </a:p>
          <a:p>
            <a:r>
              <a:rPr lang="en-US" dirty="0" smtClean="0"/>
              <a:t>In 1952 Alfred D. Hershey and Martha Chase </a:t>
            </a:r>
            <a:r>
              <a:rPr lang="en-US" smtClean="0"/>
              <a:t>used radioactive phosphorus </a:t>
            </a:r>
            <a:r>
              <a:rPr lang="en-US" dirty="0" smtClean="0"/>
              <a:t>(32P) and radioactive sulfur </a:t>
            </a:r>
            <a:r>
              <a:rPr lang="en-US" smtClean="0"/>
              <a:t>(35S) tracers </a:t>
            </a:r>
            <a:r>
              <a:rPr lang="en-US" dirty="0" smtClean="0"/>
              <a:t>to show that when the bacterial virus (</a:t>
            </a:r>
            <a:r>
              <a:rPr lang="en-US" dirty="0" err="1" smtClean="0"/>
              <a:t>bacteriophage</a:t>
            </a:r>
            <a:r>
              <a:rPr lang="en-US" dirty="0" smtClean="0"/>
              <a:t>)</a:t>
            </a:r>
          </a:p>
          <a:p>
            <a:r>
              <a:rPr lang="en-US" dirty="0" smtClean="0"/>
              <a:t>T2 infects its host cell, </a:t>
            </a:r>
            <a:r>
              <a:rPr lang="en-US" i="1" dirty="0" smtClean="0"/>
              <a:t>Escherichia coli, </a:t>
            </a:r>
            <a:r>
              <a:rPr lang="en-US" i="1" smtClean="0"/>
              <a:t>it is </a:t>
            </a:r>
            <a:r>
              <a:rPr lang="en-US" smtClean="0"/>
              <a:t>the </a:t>
            </a:r>
            <a:r>
              <a:rPr lang="en-US" dirty="0" smtClean="0"/>
              <a:t>phosphorus-containing DNA of the viral particle</a:t>
            </a:r>
            <a:r>
              <a:rPr lang="en-US" smtClean="0"/>
              <a:t>, not the </a:t>
            </a:r>
            <a:r>
              <a:rPr lang="en-US" dirty="0" smtClean="0"/>
              <a:t>sulfur-containing protein of the viral coat, </a:t>
            </a:r>
            <a:r>
              <a:rPr lang="en-US" smtClean="0"/>
              <a:t>that enters the </a:t>
            </a:r>
            <a:r>
              <a:rPr lang="en-US" dirty="0" smtClean="0"/>
              <a:t>host cell and furnishes the </a:t>
            </a:r>
            <a:r>
              <a:rPr lang="en-US" smtClean="0"/>
              <a:t>genetic information for </a:t>
            </a:r>
            <a:r>
              <a:rPr lang="en-US" dirty="0" smtClean="0"/>
              <a:t>viral replication (Fig. 8–13). </a:t>
            </a:r>
          </a:p>
          <a:p>
            <a:r>
              <a:rPr lang="en-US" dirty="0" smtClean="0"/>
              <a:t>These important early experiments and many other lines of evidence have shown that DNA is the exclusive chromosomal component bearing the genetic information of living cells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ershey-chase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1358" y="609600"/>
            <a:ext cx="8635442" cy="5893688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hershey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39382" y="1600200"/>
            <a:ext cx="4065236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3"/>
            <a:endParaRPr lang="en-US" sz="3800" dirty="0" smtClean="0"/>
          </a:p>
          <a:p>
            <a:pPr lvl="3"/>
            <a:endParaRPr lang="en-US" sz="3800" dirty="0" smtClean="0"/>
          </a:p>
          <a:p>
            <a:pPr lvl="3"/>
            <a:r>
              <a:rPr lang="en-US" sz="3800" dirty="0" smtClean="0"/>
              <a:t>DNA is the genetic material</a:t>
            </a:r>
            <a:endParaRPr lang="en-US" sz="3800" dirty="0"/>
          </a:p>
        </p:txBody>
      </p:sp>
    </p:spTree>
  </p:cSld>
  <p:clrMapOvr>
    <a:masterClrMapping/>
  </p:clrMapOvr>
  <p:transition spd="med">
    <p:wheel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When DNA is entered in cells growing in culture, it enters the cells, and in some of them it results in the production of new proteins</a:t>
            </a:r>
          </a:p>
          <a:p>
            <a:r>
              <a:rPr lang="en-US" dirty="0" smtClean="0"/>
              <a:t>The DNA that is introduced into the </a:t>
            </a:r>
            <a:r>
              <a:rPr lang="en-US" dirty="0" err="1" smtClean="0"/>
              <a:t>recepient</a:t>
            </a:r>
            <a:r>
              <a:rPr lang="en-US" dirty="0" smtClean="0"/>
              <a:t> cell becomes the part of its genome  and is inherited with it</a:t>
            </a:r>
          </a:p>
          <a:p>
            <a:r>
              <a:rPr lang="en-US" dirty="0" smtClean="0"/>
              <a:t>Expression of the new DNA results in a new trait</a:t>
            </a:r>
          </a:p>
          <a:p>
            <a:r>
              <a:rPr lang="en-US" dirty="0" smtClean="0"/>
              <a:t>Indicate that DNA is the genetic material in eukaryotes</a:t>
            </a:r>
          </a:p>
          <a:p>
            <a:r>
              <a:rPr lang="en-US" dirty="0" smtClean="0"/>
              <a:t>All known organisms and some viruses has DNA as genetic material</a:t>
            </a:r>
          </a:p>
          <a:p>
            <a:r>
              <a:rPr lang="en-US" dirty="0" smtClean="0"/>
              <a:t>Some viruses use RNA as genetic material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Friedrich Miescher in Germany, 1869</a:t>
            </a:r>
          </a:p>
          <a:p>
            <a:r>
              <a:rPr lang="en-US" smtClean="0"/>
              <a:t>Isolated nuclei from pus cells (white blood cells) in waste surgical bandages</a:t>
            </a:r>
          </a:p>
          <a:p>
            <a:r>
              <a:rPr lang="en-US" smtClean="0"/>
              <a:t>The nuclei contained a novel phosphorus bearing substance that he named nuclein </a:t>
            </a:r>
          </a:p>
          <a:p>
            <a:r>
              <a:rPr lang="en-US" smtClean="0"/>
              <a:t>It is mostly chromatin which is a complex of DNA and chromosomal proteins 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Genome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</a:t>
            </a:r>
            <a:r>
              <a:rPr lang="en-US" dirty="0" err="1" smtClean="0"/>
              <a:t>heriditary</a:t>
            </a:r>
            <a:r>
              <a:rPr lang="en-US" dirty="0" smtClean="0"/>
              <a:t> basis of every living organism is its </a:t>
            </a:r>
            <a:r>
              <a:rPr lang="en-US" b="1" dirty="0" smtClean="0"/>
              <a:t>genome,</a:t>
            </a:r>
            <a:r>
              <a:rPr lang="en-US" dirty="0" smtClean="0"/>
              <a:t> a long sequence of DNA that provides the complete set of </a:t>
            </a:r>
            <a:r>
              <a:rPr lang="en-US" dirty="0" err="1" smtClean="0"/>
              <a:t>heriditary</a:t>
            </a:r>
            <a:r>
              <a:rPr lang="en-US" dirty="0" smtClean="0"/>
              <a:t> information carried by the organism.</a:t>
            </a:r>
          </a:p>
          <a:p>
            <a:r>
              <a:rPr lang="en-US" dirty="0" smtClean="0"/>
              <a:t>It includes</a:t>
            </a:r>
          </a:p>
          <a:p>
            <a:pPr lvl="2">
              <a:buFont typeface="Wingdings" pitchFamily="2" charset="2"/>
              <a:buChar char="Ø"/>
            </a:pPr>
            <a:r>
              <a:rPr lang="en-US" smtClean="0"/>
              <a:t>Chromosomal </a:t>
            </a:r>
            <a:r>
              <a:rPr lang="en-US" dirty="0" smtClean="0"/>
              <a:t>DNA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smtClean="0"/>
              <a:t>DNA in Plasmids</a:t>
            </a:r>
          </a:p>
          <a:p>
            <a:pPr lvl="2">
              <a:buFont typeface="Wingdings" pitchFamily="2" charset="2"/>
              <a:buChar char="Ø"/>
            </a:pPr>
            <a:r>
              <a:rPr lang="en-US" dirty="0" err="1" smtClean="0"/>
              <a:t>Organellar</a:t>
            </a:r>
            <a:r>
              <a:rPr lang="en-US" dirty="0" smtClean="0"/>
              <a:t> DNA as found in mitochondria and chloroplasts (in Eukaryotes)</a:t>
            </a:r>
          </a:p>
          <a:p>
            <a:pPr lvl="2">
              <a:buNone/>
            </a:pPr>
            <a:endParaRPr lang="en-US" dirty="0" smtClean="0"/>
          </a:p>
          <a:p>
            <a:pPr marL="685800" lvl="2" indent="-396875">
              <a:buFont typeface="Wingdings" pitchFamily="2" charset="2"/>
              <a:buChar char="v"/>
            </a:pPr>
            <a:r>
              <a:rPr lang="en-US" sz="2400" b="1" dirty="0" smtClean="0"/>
              <a:t>By a complex series of interactions the DNA sequence produces all of the proteins of the organism at the appropriate time and place</a:t>
            </a:r>
            <a:r>
              <a:rPr lang="en-US" sz="2400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b="1" dirty="0" smtClean="0"/>
              <a:t>plasmid</a:t>
            </a:r>
            <a:r>
              <a:rPr lang="en-US" dirty="0" smtClean="0"/>
              <a:t> is a </a:t>
            </a:r>
            <a:r>
              <a:rPr lang="en-US" dirty="0" smtClean="0">
                <a:hlinkClick r:id="rId2" action="ppaction://hlinkfile"/>
              </a:rPr>
              <a:t>DNA</a:t>
            </a:r>
            <a:r>
              <a:rPr lang="en-US" dirty="0" smtClean="0"/>
              <a:t> molecule that is separate from, and can replicate independently of, the </a:t>
            </a:r>
            <a:r>
              <a:rPr lang="en-US" dirty="0" smtClean="0">
                <a:hlinkClick r:id="rId3" action="ppaction://hlinkfile" tooltip="GDNA"/>
              </a:rPr>
              <a:t>chromosomal DNA</a:t>
            </a:r>
            <a:endParaRPr lang="en-US" dirty="0" smtClean="0"/>
          </a:p>
          <a:p>
            <a:r>
              <a:rPr lang="en-US" dirty="0" smtClean="0"/>
              <a:t>They are double stranded and, in many cases, circular. Plasmids usually occur naturally in </a:t>
            </a:r>
            <a:r>
              <a:rPr lang="en-US" dirty="0" smtClean="0">
                <a:hlinkClick r:id="rId4" action="ppaction://hlinkfile" tooltip="Bacterium"/>
              </a:rPr>
              <a:t>bacteria</a:t>
            </a:r>
            <a:r>
              <a:rPr lang="en-US" dirty="0" smtClean="0"/>
              <a:t>, but are sometimes found in </a:t>
            </a:r>
            <a:r>
              <a:rPr lang="en-US" dirty="0" smtClean="0">
                <a:hlinkClick r:id="rId5" action="ppaction://hlinkfile" tooltip="Eukaryote"/>
              </a:rPr>
              <a:t>eukaryotic organisms</a:t>
            </a:r>
            <a:r>
              <a:rPr lang="en-US" dirty="0" smtClean="0"/>
              <a:t> (e.g., the </a:t>
            </a:r>
            <a:r>
              <a:rPr lang="en-US" i="1" dirty="0" smtClean="0"/>
              <a:t>2-micrometre-ring</a:t>
            </a:r>
            <a:r>
              <a:rPr lang="en-US" dirty="0" smtClean="0"/>
              <a:t> in </a:t>
            </a:r>
            <a:r>
              <a:rPr lang="en-US" i="1" dirty="0" err="1" smtClean="0">
                <a:hlinkClick r:id="rId6" action="ppaction://hlinkfile"/>
              </a:rPr>
              <a:t>Saccharomyces</a:t>
            </a:r>
            <a:r>
              <a:rPr lang="en-US" i="1" dirty="0" smtClean="0">
                <a:hlinkClick r:id="rId6" action="ppaction://hlinkfile"/>
              </a:rPr>
              <a:t> </a:t>
            </a:r>
            <a:r>
              <a:rPr lang="en-US" i="1" dirty="0" err="1" smtClean="0">
                <a:hlinkClick r:id="rId6" action="ppaction://hlinkfile"/>
              </a:rPr>
              <a:t>cerevisiae</a:t>
            </a:r>
            <a:r>
              <a:rPr lang="en-US" dirty="0" smtClean="0"/>
              <a:t>).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320px-Plasmid_(english)_svg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3810000" y="4953000"/>
            <a:ext cx="3048000" cy="14287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Physically the genome may be divided into a number of different DNA molecules, or CHROMOSOMES.</a:t>
            </a:r>
          </a:p>
          <a:p>
            <a:r>
              <a:rPr lang="en-US" dirty="0" smtClean="0"/>
              <a:t>So genome is the sequence of DNA of each chromosome</a:t>
            </a:r>
          </a:p>
          <a:p>
            <a:endParaRPr lang="en-US" dirty="0" smtClean="0"/>
          </a:p>
          <a:p>
            <a:r>
              <a:rPr lang="en-US" dirty="0" smtClean="0"/>
              <a:t>Functionally a genome is divided into genes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90600"/>
            <a:ext cx="8229600" cy="5334000"/>
          </a:xfrm>
        </p:spPr>
        <p:txBody>
          <a:bodyPr>
            <a:normAutofit fontScale="55000" lnSpcReduction="20000"/>
          </a:bodyPr>
          <a:lstStyle/>
          <a:p>
            <a:r>
              <a:rPr lang="en-US" dirty="0"/>
              <a:t>The amino </a:t>
            </a:r>
            <a:r>
              <a:rPr lang="en-US" dirty="0" smtClean="0"/>
              <a:t>acid sequence </a:t>
            </a:r>
            <a:r>
              <a:rPr lang="en-US" dirty="0"/>
              <a:t>of every protein in a cell, and the nucleotide</a:t>
            </a:r>
          </a:p>
          <a:p>
            <a:r>
              <a:rPr lang="en-US" dirty="0"/>
              <a:t>sequence of every RNA, is specified by a nucleotide </a:t>
            </a:r>
            <a:r>
              <a:rPr lang="en-US" dirty="0" smtClean="0"/>
              <a:t>sequence in </a:t>
            </a:r>
            <a:r>
              <a:rPr lang="en-US" dirty="0"/>
              <a:t>the cell’s DNA. </a:t>
            </a:r>
            <a:endParaRPr lang="en-US" dirty="0" smtClean="0"/>
          </a:p>
          <a:p>
            <a:endParaRPr lang="en-US" dirty="0" smtClean="0"/>
          </a:p>
          <a:p>
            <a:r>
              <a:rPr lang="en-US" b="1" dirty="0" smtClean="0"/>
              <a:t>A </a:t>
            </a:r>
            <a:r>
              <a:rPr lang="en-US" b="1" dirty="0"/>
              <a:t>segment of a DNA </a:t>
            </a:r>
            <a:r>
              <a:rPr lang="en-US" b="1" dirty="0" smtClean="0"/>
              <a:t>molecule that </a:t>
            </a:r>
            <a:r>
              <a:rPr lang="en-US" b="1" dirty="0"/>
              <a:t>contains the information required for the </a:t>
            </a:r>
            <a:r>
              <a:rPr lang="en-US" b="1" dirty="0" smtClean="0"/>
              <a:t>synthesis of </a:t>
            </a:r>
            <a:r>
              <a:rPr lang="en-US" b="1" dirty="0"/>
              <a:t>a functional biological product, whether protein </a:t>
            </a:r>
            <a:r>
              <a:rPr lang="en-US" b="1" dirty="0" smtClean="0"/>
              <a:t>or RNA</a:t>
            </a:r>
            <a:r>
              <a:rPr lang="en-US" b="1" dirty="0"/>
              <a:t>, is referred to as a gene</a:t>
            </a:r>
            <a:r>
              <a:rPr lang="en-US" b="1" dirty="0" smtClean="0"/>
              <a:t>.</a:t>
            </a:r>
          </a:p>
          <a:p>
            <a:r>
              <a:rPr lang="en-US" b="1" dirty="0" smtClean="0"/>
              <a:t>                           or</a:t>
            </a:r>
          </a:p>
          <a:p>
            <a:r>
              <a:rPr lang="en-US" b="1" dirty="0" smtClean="0"/>
              <a:t>Each gene is a sequence of DNA that encodes a single type of RNA or polypeptide </a:t>
            </a:r>
          </a:p>
          <a:p>
            <a:endParaRPr lang="en-US" b="1" dirty="0" smtClean="0"/>
          </a:p>
          <a:p>
            <a:r>
              <a:rPr lang="en-US" dirty="0" smtClean="0"/>
              <a:t>A </a:t>
            </a:r>
            <a:r>
              <a:rPr lang="en-US" dirty="0"/>
              <a:t>cell typically has </a:t>
            </a:r>
            <a:r>
              <a:rPr lang="en-US" dirty="0" smtClean="0"/>
              <a:t>many thousands </a:t>
            </a:r>
            <a:r>
              <a:rPr lang="en-US" dirty="0"/>
              <a:t>of genes, and DNA molecules, not surprisingly,</a:t>
            </a:r>
          </a:p>
          <a:p>
            <a:r>
              <a:rPr lang="en-US" dirty="0"/>
              <a:t>tend to be very large. </a:t>
            </a:r>
            <a:endParaRPr lang="en-US" dirty="0" smtClean="0"/>
          </a:p>
          <a:p>
            <a:r>
              <a:rPr lang="en-US" dirty="0" smtClean="0"/>
              <a:t>500 genes (</a:t>
            </a:r>
            <a:r>
              <a:rPr lang="en-US" dirty="0" err="1" smtClean="0"/>
              <a:t>mycoplasma</a:t>
            </a:r>
            <a:r>
              <a:rPr lang="en-US" dirty="0" smtClean="0"/>
              <a:t>, a type of bacterium)</a:t>
            </a:r>
          </a:p>
          <a:p>
            <a:r>
              <a:rPr lang="en-US" dirty="0" smtClean="0"/>
              <a:t>20,000-25,000 (humans)</a:t>
            </a:r>
          </a:p>
          <a:p>
            <a:r>
              <a:rPr lang="en-US" dirty="0" smtClean="0"/>
              <a:t>50,000-60,000  (for rice)</a:t>
            </a:r>
          </a:p>
          <a:p>
            <a:r>
              <a:rPr lang="en-US" sz="2900" b="1" dirty="0" smtClean="0"/>
              <a:t>Functions:</a:t>
            </a:r>
          </a:p>
          <a:p>
            <a:r>
              <a:rPr lang="en-US" dirty="0" smtClean="0"/>
              <a:t>The </a:t>
            </a:r>
            <a:r>
              <a:rPr lang="en-US" dirty="0"/>
              <a:t>storage and transmission</a:t>
            </a:r>
          </a:p>
          <a:p>
            <a:r>
              <a:rPr lang="en-US" dirty="0"/>
              <a:t>of biological information are the only known functions</a:t>
            </a:r>
          </a:p>
          <a:p>
            <a:r>
              <a:rPr lang="en-US" dirty="0"/>
              <a:t>of DNA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RNAs have a broader range of functions, </a:t>
            </a:r>
            <a:r>
              <a:rPr lang="en-US" smtClean="0"/>
              <a:t>and several classes </a:t>
            </a:r>
            <a:r>
              <a:rPr lang="en-US" dirty="0" smtClean="0"/>
              <a:t>are found in cells.</a:t>
            </a:r>
          </a:p>
          <a:p>
            <a:r>
              <a:rPr lang="en-US" dirty="0" smtClean="0"/>
              <a:t> </a:t>
            </a:r>
            <a:r>
              <a:rPr lang="en-US" b="1" dirty="0" smtClean="0"/>
              <a:t>Ribosomal RNAs (</a:t>
            </a:r>
            <a:r>
              <a:rPr lang="en-US" b="1" dirty="0" err="1" smtClean="0"/>
              <a:t>rRNAs</a:t>
            </a:r>
            <a:r>
              <a:rPr lang="en-US" b="1" dirty="0" smtClean="0"/>
              <a:t>) </a:t>
            </a:r>
          </a:p>
          <a:p>
            <a:r>
              <a:rPr lang="en-US" dirty="0" smtClean="0"/>
              <a:t>are components of </a:t>
            </a:r>
            <a:r>
              <a:rPr lang="en-US" dirty="0" err="1" smtClean="0"/>
              <a:t>ribosomes</a:t>
            </a:r>
            <a:r>
              <a:rPr lang="en-US" dirty="0" smtClean="0"/>
              <a:t>, </a:t>
            </a:r>
            <a:r>
              <a:rPr lang="en-US" smtClean="0"/>
              <a:t>the complexes that </a:t>
            </a:r>
            <a:r>
              <a:rPr lang="en-US" dirty="0" smtClean="0"/>
              <a:t>carry out the synthesis of proteins. </a:t>
            </a:r>
          </a:p>
          <a:p>
            <a:r>
              <a:rPr lang="en-US" b="1" dirty="0" smtClean="0"/>
              <a:t>Messenger RNAs (mRNAs)</a:t>
            </a:r>
          </a:p>
          <a:p>
            <a:pPr>
              <a:buNone/>
            </a:pPr>
            <a:r>
              <a:rPr lang="en-US" smtClean="0"/>
              <a:t>     </a:t>
            </a:r>
            <a:r>
              <a:rPr lang="en-US" dirty="0" smtClean="0"/>
              <a:t>are intermediaries, carrying genetic information from one or a few genes to a ribosome, where the corresponding proteins can be synthesized.</a:t>
            </a:r>
          </a:p>
          <a:p>
            <a:r>
              <a:rPr lang="en-US" b="1" dirty="0" smtClean="0"/>
              <a:t>Transfer RNAs (</a:t>
            </a:r>
            <a:r>
              <a:rPr lang="en-US" b="1" dirty="0" err="1" smtClean="0"/>
              <a:t>tRNAs</a:t>
            </a:r>
            <a:r>
              <a:rPr lang="en-US" b="1" dirty="0" smtClean="0"/>
              <a:t>) </a:t>
            </a:r>
          </a:p>
          <a:p>
            <a:pPr>
              <a:buNone/>
            </a:pPr>
            <a:r>
              <a:rPr lang="en-US" smtClean="0"/>
              <a:t>     are </a:t>
            </a:r>
            <a:r>
              <a:rPr lang="en-US" dirty="0" smtClean="0"/>
              <a:t>adapter molecules that faithfully translate the information in mRNA into a specific sequence of amino acids.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DNA is the Genetic Material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458200" cy="52578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/>
              <a:t>Transformation</a:t>
            </a:r>
          </a:p>
          <a:p>
            <a:r>
              <a:rPr lang="en-US" dirty="0" smtClean="0"/>
              <a:t>Fredrick Griffith</a:t>
            </a:r>
          </a:p>
          <a:p>
            <a:r>
              <a:rPr lang="en-US" dirty="0" smtClean="0"/>
              <a:t>1928</a:t>
            </a:r>
          </a:p>
          <a:p>
            <a:r>
              <a:rPr lang="en-US" dirty="0" smtClean="0"/>
              <a:t>The bacterium </a:t>
            </a:r>
            <a:r>
              <a:rPr lang="en-US" dirty="0" err="1" smtClean="0"/>
              <a:t>Streptococus</a:t>
            </a:r>
            <a:r>
              <a:rPr lang="en-US" dirty="0" smtClean="0"/>
              <a:t> (formerly </a:t>
            </a:r>
            <a:r>
              <a:rPr lang="en-US" dirty="0" err="1" smtClean="0"/>
              <a:t>Pneumococcus</a:t>
            </a:r>
            <a:r>
              <a:rPr lang="en-US" dirty="0" smtClean="0"/>
              <a:t>)</a:t>
            </a:r>
          </a:p>
          <a:p>
            <a:r>
              <a:rPr lang="en-US" dirty="0" smtClean="0"/>
              <a:t>Pneumonia kills mice by causing Pneumonia</a:t>
            </a:r>
          </a:p>
          <a:p>
            <a:r>
              <a:rPr lang="en-US" dirty="0" smtClean="0"/>
              <a:t>Virulence is determined by capsular polysaccharide of bacterium which allows bacterium to escape destruction by its host</a:t>
            </a:r>
          </a:p>
          <a:p>
            <a:r>
              <a:rPr lang="en-US" dirty="0" smtClean="0"/>
              <a:t>Several types of S. </a:t>
            </a:r>
            <a:r>
              <a:rPr lang="en-US" dirty="0" err="1" smtClean="0"/>
              <a:t>pneumoniae</a:t>
            </a:r>
            <a:r>
              <a:rPr lang="en-US" dirty="0" smtClean="0"/>
              <a:t> have different polysaccharides but they all have a smooth appearance</a:t>
            </a:r>
          </a:p>
          <a:p>
            <a:r>
              <a:rPr lang="en-US" dirty="0" smtClean="0"/>
              <a:t>Each of the S type can give rise </a:t>
            </a:r>
            <a:r>
              <a:rPr lang="en-US" smtClean="0"/>
              <a:t>to variant that </a:t>
            </a:r>
            <a:r>
              <a:rPr lang="en-US" dirty="0" smtClean="0"/>
              <a:t>fail to produce the capsular polysaccharide </a:t>
            </a:r>
            <a:r>
              <a:rPr lang="en-US" smtClean="0"/>
              <a:t>and therefore </a:t>
            </a:r>
            <a:r>
              <a:rPr lang="en-US" dirty="0" smtClean="0"/>
              <a:t>have a rough surface(R)</a:t>
            </a:r>
          </a:p>
          <a:p>
            <a:r>
              <a:rPr lang="en-US" dirty="0" smtClean="0"/>
              <a:t>R types are </a:t>
            </a:r>
            <a:r>
              <a:rPr lang="en-US" dirty="0" err="1" smtClean="0"/>
              <a:t>avirulent</a:t>
            </a:r>
            <a:r>
              <a:rPr lang="en-US" dirty="0" smtClean="0"/>
              <a:t> and do not kill </a:t>
            </a:r>
            <a:r>
              <a:rPr lang="en-US" smtClean="0"/>
              <a:t>the mose</a:t>
            </a:r>
            <a:endParaRPr lang="en-US" dirty="0" smtClean="0"/>
          </a:p>
          <a:p>
            <a:r>
              <a:rPr lang="en-US" dirty="0" smtClean="0"/>
              <a:t>Heat killed S type bacteria are also </a:t>
            </a:r>
            <a:r>
              <a:rPr lang="en-US" dirty="0" err="1" smtClean="0"/>
              <a:t>avirulent</a:t>
            </a:r>
            <a:endParaRPr lang="en-US" dirty="0" smtClean="0"/>
          </a:p>
          <a:p>
            <a:r>
              <a:rPr lang="en-US" dirty="0" smtClean="0"/>
              <a:t>Heat killed S type bacteria and R </a:t>
            </a:r>
            <a:r>
              <a:rPr lang="en-US" smtClean="0"/>
              <a:t>type avirulent </a:t>
            </a:r>
            <a:r>
              <a:rPr lang="en-US" dirty="0" smtClean="0"/>
              <a:t>bacteria when </a:t>
            </a:r>
            <a:r>
              <a:rPr lang="en-US" smtClean="0"/>
              <a:t>injected jointly </a:t>
            </a:r>
            <a:r>
              <a:rPr lang="en-US" dirty="0" smtClean="0"/>
              <a:t>cause pneumonia and mouse died</a:t>
            </a:r>
          </a:p>
          <a:p>
            <a:r>
              <a:rPr lang="en-US" dirty="0" smtClean="0"/>
              <a:t>S type </a:t>
            </a:r>
            <a:r>
              <a:rPr lang="en-US" dirty="0" err="1" smtClean="0"/>
              <a:t>virulant</a:t>
            </a:r>
            <a:r>
              <a:rPr lang="en-US" dirty="0" smtClean="0"/>
              <a:t> bacteria were recovered from the blood</a:t>
            </a:r>
          </a:p>
          <a:p>
            <a:r>
              <a:rPr lang="en-US" dirty="0" smtClean="0"/>
              <a:t>Some property of dead bacteria has transformed the </a:t>
            </a:r>
            <a:r>
              <a:rPr lang="en-US" dirty="0" err="1" smtClean="0"/>
              <a:t>avirulent</a:t>
            </a:r>
            <a:r>
              <a:rPr lang="en-US" dirty="0" smtClean="0"/>
              <a:t> bacteria and make them virulent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image00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762000"/>
            <a:ext cx="8839200" cy="54864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1301</TotalTime>
  <Words>1019</Words>
  <Application>Microsoft Office PowerPoint</Application>
  <PresentationFormat>On-screen Show (4:3)</PresentationFormat>
  <Paragraphs>77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DNA INTRODUCTION</vt:lpstr>
      <vt:lpstr>PowerPoint Presentation</vt:lpstr>
      <vt:lpstr>Genome</vt:lpstr>
      <vt:lpstr>PowerPoint Presentation</vt:lpstr>
      <vt:lpstr>PowerPoint Presentation</vt:lpstr>
      <vt:lpstr>PowerPoint Presentation</vt:lpstr>
      <vt:lpstr>PowerPoint Presentation</vt:lpstr>
      <vt:lpstr>DNA is the Genetic Material</vt:lpstr>
      <vt:lpstr>PowerPoint Presentation</vt:lpstr>
      <vt:lpstr>PowerPoint Presentation</vt:lpstr>
      <vt:lpstr>PowerPoint Presentation</vt:lpstr>
      <vt:lpstr>PowerPoint Presentation</vt:lpstr>
      <vt:lpstr>. Hershey and Chase Experiment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nc6400</dc:creator>
  <cp:lastModifiedBy>007</cp:lastModifiedBy>
  <cp:revision>121</cp:revision>
  <dcterms:created xsi:type="dcterms:W3CDTF">2011-03-16T06:30:45Z</dcterms:created>
  <dcterms:modified xsi:type="dcterms:W3CDTF">2015-10-07T08:15:21Z</dcterms:modified>
</cp:coreProperties>
</file>